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7315200" cy="12344400"/>
  <p:embeddedFontLst>
    <p:embeddedFont>
      <p:font typeface="Aileron" panose="020B0604020202020204" charset="0"/>
      <p:regular r:id="rId20"/>
    </p:embeddedFont>
    <p:embeddedFont>
      <p:font typeface="Aileron Bold" panose="020B0604020202020204" charset="0"/>
      <p:regular r:id="rId21"/>
    </p:embeddedFont>
    <p:embeddedFont>
      <p:font typeface="Aileron Italics" panose="020B0604020202020204" charset="0"/>
      <p:regular r:id="rId22"/>
    </p:embeddedFont>
    <p:embeddedFont>
      <p:font typeface="Aileron Light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EB"/>
    <a:srgbClr val="F0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56" b="-51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87559" y="1645556"/>
            <a:ext cx="83128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PYTHON · LANGGRAPH · SERPAPI · PANDAS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7743" y="3227070"/>
            <a:ext cx="15072514" cy="376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0"/>
              </a:lnSpc>
            </a:pPr>
            <a:r>
              <a:rPr lang="en-US" sz="16000" spc="-768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Agentic SEO Ranking System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6675" y="3600450"/>
            <a:ext cx="466889" cy="3086100"/>
            <a:chOff x="0" y="0"/>
            <a:chExt cx="12296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9932" y="3600450"/>
            <a:ext cx="466889" cy="3086100"/>
            <a:chOff x="0" y="0"/>
            <a:chExt cx="12296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9958" y="1409700"/>
            <a:ext cx="11296406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AGENTIC ARCHITECTURE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9027" y="5019675"/>
            <a:ext cx="13161187" cy="423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The system is implemented using LangGraph with modular agents: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Places Rank Agent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Search Rank Agent</a:t>
            </a:r>
          </a:p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Each agent: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Performs a single responsibility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Shares state through LangGraph</a:t>
            </a:r>
          </a:p>
          <a:p>
            <a:pPr marL="539748" lvl="1" indent="-269874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Executes in a controlled, deterministic workflow</a:t>
            </a:r>
          </a:p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This design improves scalability and maintainability.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" r="-390"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45807D-9616-AE63-234B-C4673B893A1E}"/>
              </a:ext>
            </a:extLst>
          </p:cNvPr>
          <p:cNvSpPr/>
          <p:nvPr/>
        </p:nvSpPr>
        <p:spPr>
          <a:xfrm>
            <a:off x="16764000" y="9715500"/>
            <a:ext cx="1500554" cy="556846"/>
          </a:xfrm>
          <a:prstGeom prst="rect">
            <a:avLst/>
          </a:prstGeom>
          <a:solidFill>
            <a:srgbClr val="F0EFEB"/>
          </a:solidFill>
          <a:ln>
            <a:solidFill>
              <a:srgbClr val="EFF0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" r="-390"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2A4074-C081-CE67-43B3-B396F7A4CEC4}"/>
              </a:ext>
            </a:extLst>
          </p:cNvPr>
          <p:cNvSpPr/>
          <p:nvPr/>
        </p:nvSpPr>
        <p:spPr>
          <a:xfrm>
            <a:off x="16916400" y="9944100"/>
            <a:ext cx="1348154" cy="328246"/>
          </a:xfrm>
          <a:prstGeom prst="rect">
            <a:avLst/>
          </a:prstGeom>
          <a:solidFill>
            <a:srgbClr val="F0EFEB"/>
          </a:solidFill>
          <a:ln>
            <a:solidFill>
              <a:srgbClr val="EFF0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6877" y="1587693"/>
            <a:ext cx="16230600" cy="280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8"/>
              </a:lnSpc>
            </a:pPr>
            <a:r>
              <a:rPr lang="en-US" sz="11964" spc="-57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PLACES RANKING LOGIC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6877" y="5439232"/>
            <a:ext cx="13304266" cy="312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Hybrid Google Places Logic:</a:t>
            </a:r>
          </a:p>
          <a:p>
            <a:pPr marL="539749" lvl="1" indent="-269875" algn="l">
              <a:lnSpc>
                <a:spcPts val="3099"/>
              </a:lnSpc>
              <a:buAutoNum type="arabicPeriod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Query Google Maps</a:t>
            </a:r>
          </a:p>
          <a:p>
            <a:pPr marL="539749" lvl="1" indent="-269875" algn="l">
              <a:lnSpc>
                <a:spcPts val="3099"/>
              </a:lnSpc>
              <a:buAutoNum type="arabicPeriod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If no results → fallback to Local Finder</a:t>
            </a:r>
          </a:p>
          <a:p>
            <a:pPr marL="539749" lvl="1" indent="-269875" algn="l">
              <a:lnSpc>
                <a:spcPts val="3099"/>
              </a:lnSpc>
              <a:buAutoNum type="arabicPeriod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Match business using:</a:t>
            </a:r>
          </a:p>
          <a:p>
            <a:pPr marL="1079499" lvl="2" indent="-359833" algn="l">
              <a:lnSpc>
                <a:spcPts val="30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Business name</a:t>
            </a:r>
          </a:p>
          <a:p>
            <a:pPr marL="1079499" lvl="2" indent="-359833" algn="l">
              <a:lnSpc>
                <a:spcPts val="30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Website domain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approach reflects real Google Places behavior and avoids false NA results.</a:t>
            </a:r>
          </a:p>
          <a:p>
            <a:pPr algn="l">
              <a:lnSpc>
                <a:spcPts val="3099"/>
              </a:lnSpc>
            </a:pPr>
            <a:endParaRPr lang="en-US" sz="249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1270771"/>
            <a:ext cx="400214" cy="3086100"/>
            <a:chOff x="0" y="0"/>
            <a:chExt cx="10540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" r="-390"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455C7-22CB-05ED-B384-BAA61531642C}"/>
              </a:ext>
            </a:extLst>
          </p:cNvPr>
          <p:cNvSpPr/>
          <p:nvPr/>
        </p:nvSpPr>
        <p:spPr>
          <a:xfrm>
            <a:off x="16916400" y="9867900"/>
            <a:ext cx="1348154" cy="404446"/>
          </a:xfrm>
          <a:prstGeom prst="rect">
            <a:avLst/>
          </a:prstGeom>
          <a:solidFill>
            <a:srgbClr val="F0EFEB"/>
          </a:solidFill>
          <a:ln>
            <a:solidFill>
              <a:srgbClr val="EFF0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6877" y="1601573"/>
            <a:ext cx="12920821" cy="278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11864" spc="-56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SEARCH RANKING LOGIC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6877" y="5526455"/>
            <a:ext cx="12581277" cy="233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Fetches up to top 50 organic results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Ignores ads and sponsored links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Matches website domain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Returns exact rank or NA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logic is independent and does not interfere with Google Places ranking.</a:t>
            </a:r>
          </a:p>
          <a:p>
            <a:pPr algn="l">
              <a:lnSpc>
                <a:spcPts val="3099"/>
              </a:lnSpc>
            </a:pPr>
            <a:endParaRPr lang="en-US" sz="249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390650"/>
            <a:ext cx="11147664" cy="2971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82"/>
              </a:lnSpc>
            </a:pPr>
            <a:r>
              <a:rPr lang="en-US" sz="12564" spc="-603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RESULTS &amp; KEY LEARNINGS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9320" y="6092825"/>
            <a:ext cx="8063145" cy="316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Brand keywords rank higher in Places</a:t>
            </a:r>
          </a:p>
          <a:p>
            <a:pPr marL="539749" lvl="1" indent="-269875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Category keywords show varied rankings</a:t>
            </a:r>
          </a:p>
          <a:p>
            <a:pPr marL="539749" lvl="1" indent="-269875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Not all keywords trigger Google Maps results</a:t>
            </a:r>
          </a:p>
          <a:p>
            <a:pPr marL="539749" lvl="1" indent="-269875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Hybrid fallback logic ensures accuracy</a:t>
            </a:r>
          </a:p>
          <a:p>
            <a:pPr marL="539749" lvl="1" indent="-269875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Key Learning:</a:t>
            </a:r>
          </a:p>
          <a:p>
            <a:pPr marL="539749" lvl="1" indent="-269875" algn="l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 Google ranking is intent-based, not static.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4156" y="4541464"/>
            <a:ext cx="10942208" cy="97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00" i="1">
                <a:solidFill>
                  <a:srgbClr val="3C6AA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This project demonstrates how Agentic AI systems can solve real-world SEO challenges by:</a:t>
            </a:r>
          </a:p>
          <a:p>
            <a:pPr marL="453392" lvl="1" indent="-226696" algn="l">
              <a:lnSpc>
                <a:spcPts val="2604"/>
              </a:lnSpc>
              <a:buFont typeface="Arial"/>
              <a:buChar char="•"/>
            </a:pPr>
            <a:r>
              <a:rPr lang="en-US" sz="2100" i="1">
                <a:solidFill>
                  <a:srgbClr val="3C6AA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Making intelligent decisions</a:t>
            </a:r>
          </a:p>
          <a:p>
            <a:pPr algn="l">
              <a:lnSpc>
                <a:spcPts val="2604"/>
              </a:lnSpc>
            </a:pPr>
            <a:endParaRPr lang="en-US" sz="2100" i="1">
              <a:solidFill>
                <a:srgbClr val="3C6AA9"/>
              </a:solidFill>
              <a:latin typeface="Aileron Italics"/>
              <a:ea typeface="Aileron Italics"/>
              <a:cs typeface="Aileron Italics"/>
              <a:sym typeface="Aileron Itali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" r="-390"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DB3A9-BA55-67EF-CB9F-39C3873B3477}"/>
              </a:ext>
            </a:extLst>
          </p:cNvPr>
          <p:cNvSpPr/>
          <p:nvPr/>
        </p:nvSpPr>
        <p:spPr>
          <a:xfrm>
            <a:off x="16916400" y="9791700"/>
            <a:ext cx="1348154" cy="480646"/>
          </a:xfrm>
          <a:prstGeom prst="rect">
            <a:avLst/>
          </a:prstGeom>
          <a:solidFill>
            <a:srgbClr val="F0EFEB"/>
          </a:solidFill>
          <a:ln>
            <a:solidFill>
              <a:srgbClr val="EFF0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87559" y="6111708"/>
            <a:ext cx="83128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BY - HARSHIT WALDIA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7743" y="3633829"/>
            <a:ext cx="15072514" cy="221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8000" spc="-86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6675" y="3600450"/>
            <a:ext cx="466889" cy="3086100"/>
            <a:chOff x="0" y="0"/>
            <a:chExt cx="12296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9932" y="3600450"/>
            <a:ext cx="466889" cy="3086100"/>
            <a:chOff x="0" y="0"/>
            <a:chExt cx="12296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09700"/>
            <a:ext cx="7637448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99819" y="1490521"/>
            <a:ext cx="4602016" cy="47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99819" y="2625994"/>
            <a:ext cx="4602016" cy="47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99819" y="3761467"/>
            <a:ext cx="4602016" cy="47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Solution Approach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99819" y="4896940"/>
            <a:ext cx="5817215" cy="47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Agentic Architecture (LangGraph)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99819" y="6032413"/>
            <a:ext cx="5407632" cy="47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Places Ranking Logic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99819" y="7167886"/>
            <a:ext cx="5259481" cy="47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Search Ranking Logic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99819" y="8303358"/>
            <a:ext cx="4602016" cy="479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Results &amp; Key Learnings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92788" y="1402002"/>
            <a:ext cx="1584978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92788" y="2531799"/>
            <a:ext cx="1584978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92788" y="3661596"/>
            <a:ext cx="1584978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2788" y="4791393"/>
            <a:ext cx="1584978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92788" y="5921189"/>
            <a:ext cx="1584978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92788" y="7050986"/>
            <a:ext cx="1584978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2788" y="8180783"/>
            <a:ext cx="1584978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9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1293231"/>
            <a:ext cx="400214" cy="3086100"/>
            <a:chOff x="0" y="0"/>
            <a:chExt cx="105406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400175"/>
            <a:ext cx="8316345" cy="298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1"/>
              </a:lnSpc>
            </a:pPr>
            <a:r>
              <a:rPr lang="en-US" sz="12664" spc="-607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0214" y="5010150"/>
            <a:ext cx="11244295" cy="475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The Agentic SEO Rank Analyzer is an automated system designed to determine:</a:t>
            </a:r>
          </a:p>
          <a:p>
            <a:pPr marL="604523" lvl="1" indent="-302261" algn="l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Places (Local) ranking</a:t>
            </a:r>
          </a:p>
          <a:p>
            <a:pPr marL="604523" lvl="1" indent="-302261" algn="l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Google Organic Search ranking</a:t>
            </a:r>
          </a:p>
          <a:p>
            <a:pPr marL="604523" lvl="1" indent="-302261" algn="l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for a website across multiple keywords using an agent-based execution flow.</a:t>
            </a:r>
          </a:p>
          <a:p>
            <a:pPr marL="604523" lvl="1" indent="-302261" algn="l">
              <a:lnSpc>
                <a:spcPts val="47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The system dynamically adapts to Google’s ranking behavior instead of relying on fixed scraping logic.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1242187"/>
            <a:ext cx="400214" cy="3086100"/>
            <a:chOff x="0" y="0"/>
            <a:chExt cx="10540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6" t="-924" r="-856"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B44286-3A6E-A0CF-48EE-24562C49DFF8}"/>
              </a:ext>
            </a:extLst>
          </p:cNvPr>
          <p:cNvSpPr/>
          <p:nvPr/>
        </p:nvSpPr>
        <p:spPr>
          <a:xfrm>
            <a:off x="16969154" y="9853246"/>
            <a:ext cx="1295400" cy="419100"/>
          </a:xfrm>
          <a:prstGeom prst="rect">
            <a:avLst/>
          </a:prstGeom>
          <a:solidFill>
            <a:srgbClr val="F0EFEB"/>
          </a:solidFill>
          <a:ln>
            <a:solidFill>
              <a:srgbClr val="EFF0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5" t="-2272" r="-1535"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1E558-C72B-7560-FEBA-D3367AE3CE0A}"/>
              </a:ext>
            </a:extLst>
          </p:cNvPr>
          <p:cNvSpPr/>
          <p:nvPr/>
        </p:nvSpPr>
        <p:spPr>
          <a:xfrm>
            <a:off x="16969154" y="9853246"/>
            <a:ext cx="1295400" cy="419100"/>
          </a:xfrm>
          <a:prstGeom prst="rect">
            <a:avLst/>
          </a:prstGeom>
          <a:solidFill>
            <a:srgbClr val="F0EFEB"/>
          </a:solidFill>
          <a:ln>
            <a:solidFill>
              <a:srgbClr val="EFF0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52550"/>
            <a:ext cx="9548212" cy="3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8"/>
              </a:lnSpc>
            </a:pPr>
            <a:r>
              <a:rPr lang="en-US" sz="12964" spc="-622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1252" y="5361200"/>
            <a:ext cx="8108952" cy="351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Traditional keyword ranking scripts fail because: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Places does not return results for all keywords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Brand and category keywords behave differently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Maps and Local Finder are separate systems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Rigid logic results in incorrect “NA” rankings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Hence, an adaptive and intelligent ranking system is required.</a:t>
            </a:r>
          </a:p>
          <a:p>
            <a:pPr algn="l">
              <a:lnSpc>
                <a:spcPts val="3099"/>
              </a:lnSpc>
            </a:pPr>
            <a:endParaRPr lang="en-US" sz="249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" r="-390"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A1765B-38E8-E147-7772-F7722F74D027}"/>
              </a:ext>
            </a:extLst>
          </p:cNvPr>
          <p:cNvSpPr/>
          <p:nvPr/>
        </p:nvSpPr>
        <p:spPr>
          <a:xfrm>
            <a:off x="16840200" y="9791700"/>
            <a:ext cx="1424354" cy="480646"/>
          </a:xfrm>
          <a:prstGeom prst="rect">
            <a:avLst/>
          </a:prstGeom>
          <a:solidFill>
            <a:srgbClr val="F0EFEB"/>
          </a:solidFill>
          <a:ln>
            <a:solidFill>
              <a:srgbClr val="EFF0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43025"/>
            <a:ext cx="8115300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SOLUTION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36500" y="5377262"/>
            <a:ext cx="7499699" cy="351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solution uses a hybrid ranking strategy: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Maps → for strong local discovery keywords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Local Finder → for weak or mixed local intent</a:t>
            </a:r>
          </a:p>
          <a:p>
            <a:pPr marL="539749" lvl="1" indent="-269875" algn="l">
              <a:lnSpc>
                <a:spcPts val="3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Google Search → for organic website ranking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ensures accurate ranking detection for all keyword types.</a:t>
            </a:r>
          </a:p>
          <a:p>
            <a:pPr algn="l">
              <a:lnSpc>
                <a:spcPts val="3099"/>
              </a:lnSpc>
            </a:pPr>
            <a:endParaRPr lang="en-US" sz="249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1274181"/>
            <a:ext cx="400214" cy="3086100"/>
            <a:chOff x="0" y="0"/>
            <a:chExt cx="10540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9" r="-1009" b="-1228"/>
            </a:stretch>
          </a:blipFill>
        </p:spPr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E2872-6868-EC3C-6A0E-28C938A5E1C8}"/>
              </a:ext>
            </a:extLst>
          </p:cNvPr>
          <p:cNvSpPr/>
          <p:nvPr/>
        </p:nvSpPr>
        <p:spPr>
          <a:xfrm>
            <a:off x="16969154" y="9853246"/>
            <a:ext cx="1295400" cy="419100"/>
          </a:xfrm>
          <a:prstGeom prst="rect">
            <a:avLst/>
          </a:prstGeom>
          <a:solidFill>
            <a:srgbClr val="F0EFEB"/>
          </a:solidFill>
          <a:ln>
            <a:solidFill>
              <a:srgbClr val="EFF0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377</Words>
  <Application>Microsoft Office PowerPoint</Application>
  <PresentationFormat>Custom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Aileron Light</vt:lpstr>
      <vt:lpstr>Aileron Italics</vt:lpstr>
      <vt:lpstr>Aileron</vt:lpstr>
      <vt:lpstr>Aileron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Blue Red Minimalist Corporate Business Social Media Management Plan Presentation</dc:title>
  <dc:creator>Harshit Waldia</dc:creator>
  <cp:lastModifiedBy>Harshit Waldia</cp:lastModifiedBy>
  <cp:revision>3</cp:revision>
  <dcterms:created xsi:type="dcterms:W3CDTF">2006-08-16T00:00:00Z</dcterms:created>
  <dcterms:modified xsi:type="dcterms:W3CDTF">2026-01-06T06:20:12Z</dcterms:modified>
  <dc:identifier>DAG9mtSsff0</dc:identifier>
</cp:coreProperties>
</file>